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43420"/>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主要介绍了如何做一个优秀的倾听者。</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5" name="图片 4"/>
          <p:cNvPicPr>
            <a:picLocks noChangeAspect="1"/>
          </p:cNvPicPr>
          <p:nvPr/>
        </p:nvPicPr>
        <p:blipFill>
          <a:blip r:embed="rId2"/>
          <a:stretch>
            <a:fillRect/>
          </a:stretch>
        </p:blipFill>
        <p:spPr>
          <a:xfrm>
            <a:off x="676431" y="1334221"/>
            <a:ext cx="10837550" cy="1158675"/>
          </a:xfrm>
          <a:prstGeom prst="rect">
            <a:avLst/>
          </a:prstGeom>
        </p:spPr>
      </p:pic>
      <p:pic>
        <p:nvPicPr>
          <p:cNvPr id="6" name="篇章导图.eps" descr="id:2147487341;FounderCES"/>
          <p:cNvPicPr/>
          <p:nvPr/>
        </p:nvPicPr>
        <p:blipFill>
          <a:blip r:embed="rId3"/>
          <a:stretch>
            <a:fillRect/>
          </a:stretch>
        </p:blipFill>
        <p:spPr>
          <a:xfrm>
            <a:off x="676431" y="3570192"/>
            <a:ext cx="1824230" cy="506880"/>
          </a:xfrm>
          <a:prstGeom prst="rect">
            <a:avLst/>
          </a:prstGeom>
        </p:spPr>
      </p:pic>
      <p:pic>
        <p:nvPicPr>
          <p:cNvPr id="7" name="CX42.eps" descr="id:2147487348;FounderCES"/>
          <p:cNvPicPr/>
          <p:nvPr/>
        </p:nvPicPr>
        <p:blipFill>
          <a:blip r:embed="rId4"/>
          <a:stretch>
            <a:fillRect/>
          </a:stretch>
        </p:blipFill>
        <p:spPr>
          <a:xfrm>
            <a:off x="3934966" y="3600618"/>
            <a:ext cx="2592288" cy="172528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1672"/>
            <a:ext cx="11485848" cy="4523105"/>
          </a:xfrm>
        </p:spPr>
        <p:txBody>
          <a:bodyPr/>
          <a:lstStyle/>
          <a:p>
            <a:pPr indent="609600" hangingPunct="0">
              <a:spcAft>
                <a:spcPts val="0"/>
              </a:spcAft>
              <a:tabLst>
                <a:tab pos="4050665" algn="l"/>
                <a:tab pos="729107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we meet someone for the first time, we often would like to talk about ourselves. We just want to show the best to others. But why not listen? Sometimes, listening is better than talking. Then how to be a good listener?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are a few suggestions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4050665" algn="l"/>
                <a:tab pos="729107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shows you are listening carefully. It’s also a good way to “talk” to your friend with your eyes.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4050665" algn="l"/>
                <a:tab pos="729107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 your friend enough time to say what she or he thinks. Don’t stop your friend’s words. Even if you want to say something, you should wait till your friend finishes.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20497" y="764704"/>
            <a:ext cx="3749417" cy="48107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indent="612140" hangingPunct="0">
              <a:spcAft>
                <a:spcPts val="0"/>
              </a:spcAft>
              <a:tabLst>
                <a:tab pos="4050665"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you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listening, try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catch his or her feelings and ideas. It helps you know your friend better. And your friend will feel better about you. He or she may think you are the right person to talk with.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4050665"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interesting.” “What happened next?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are useful when you are listening. And you can give advice when your friend asks for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never too late to become a good listener. It can change your life and the lives of the people in your life.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3522"/>
            <a:ext cx="11485848" cy="1200329"/>
          </a:xfrm>
        </p:spPr>
        <p:txBody>
          <a:bodyPr/>
          <a:lstStyle/>
          <a:p>
            <a:pPr hangingPunct="0">
              <a:spcAft>
                <a:spcPts val="0"/>
              </a:spcAft>
              <a:tabLst>
                <a:tab pos="4050665" algn="l"/>
                <a:tab pos="729107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suggestions about how to be a good listener are mentioned in this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81664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smtClean="0">
                <a:solidFill>
                  <a:srgbClr val="FF0000"/>
                </a:solidFill>
                <a:ea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rPr>
              <a:t>Four</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24022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rPr>
              <a:t>“Look at the speaker</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rPr>
              <a:t>“Don’t cut in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rPr>
              <a:t>“Try to understand</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smtClean="0">
                <a:solidFill>
                  <a:srgbClr val="FF0000"/>
                </a:solidFill>
                <a:latin typeface="Times New Roman" panose="02020603050405020304" pitchFamily="18" charset="0"/>
                <a:ea typeface="宋体" panose="02010600030101010101" pitchFamily="2" charset="-122"/>
              </a:rPr>
              <a:t>“Show your ideas at the right time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可知，一共有四条建议。故填</a:t>
            </a:r>
            <a:r>
              <a:rPr lang="en-US" altLang="zh-CN" b="1" smtClean="0">
                <a:solidFill>
                  <a:srgbClr val="FF0000"/>
                </a:solidFill>
                <a:latin typeface="Times New Roman" panose="02020603050405020304" pitchFamily="18" charset="0"/>
                <a:ea typeface="宋体" panose="02010600030101010101" pitchFamily="2" charset="-122"/>
              </a:rPr>
              <a:t>Four</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2559" y="46030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rPr>
              <a:t>“Look at the speaker</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It shows you are listening carefully</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可知，看着说话者表明你在认真听。故填</a:t>
            </a:r>
            <a:r>
              <a:rPr lang="en-US" altLang="zh-CN" b="1">
                <a:solidFill>
                  <a:srgbClr val="FF0000"/>
                </a:solidFill>
                <a:latin typeface="Times New Roman" panose="02020603050405020304" pitchFamily="18" charset="0"/>
                <a:ea typeface="宋体" panose="02010600030101010101" pitchFamily="2" charset="-122"/>
              </a:rPr>
              <a:t>I should look at the speaker</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6" name="内容占位符 1"/>
          <p:cNvSpPr txBox="1"/>
          <p:nvPr/>
        </p:nvSpPr>
        <p:spPr bwMode="auto">
          <a:xfrm>
            <a:off x="480287" y="401743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I should look at the speaker</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62559" y="352296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29107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want to show your friend you are listening carefully,what should you do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29107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96889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rPr>
              <a:t>“Even if you want to say something, you should wait till your friend finishes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可知，即使你想说点什么，你也应该等到你的朋友说完。故填</a:t>
            </a:r>
            <a:r>
              <a:rPr lang="en-US" altLang="zh-CN" b="1">
                <a:solidFill>
                  <a:srgbClr val="FF0000"/>
                </a:solidFill>
                <a:latin typeface="Times New Roman" panose="02020603050405020304" pitchFamily="18" charset="0"/>
                <a:ea typeface="宋体" panose="02010600030101010101" pitchFamily="2" charset="-122"/>
              </a:rPr>
              <a:t>I should wait till my friend finishes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478582" y="238331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I should wait till my friend finishes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888850"/>
            <a:ext cx="11485848" cy="1200329"/>
          </a:xfrm>
        </p:spPr>
        <p:txBody>
          <a:bodyPr/>
          <a:lstStyle/>
          <a:p>
            <a:pPr hangingPunct="0">
              <a:spcAft>
                <a:spcPts val="0"/>
              </a:spcAft>
              <a:tabLst>
                <a:tab pos="4050665" algn="l"/>
                <a:tab pos="729107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want to say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something,when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best time according to this passage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34566" y="2564826"/>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 to understand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When you are listening, try to catch his or her feelings and ideas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or she may think you are the right person to talk with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可知，试着理解，当你在听的时候，试着抓住他或她的感受和想法，他或她可能认为你是合适的谈话对象。故填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 to understand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you are listening, try to catch his or her feelings and ideas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52294" y="1979247"/>
            <a:ext cx="1148584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Try to understand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/When you are listening, try to catch his or her feelings and ideas</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2" name="内容占位符 1"/>
          <p:cNvSpPr>
            <a:spLocks noGrp="1"/>
          </p:cNvSpPr>
          <p:nvPr>
            <p:ph idx="1"/>
          </p:nvPr>
        </p:nvSpPr>
        <p:spPr>
          <a:xfrm>
            <a:off x="334566" y="1484784"/>
            <a:ext cx="11485848" cy="1200329"/>
          </a:xfrm>
        </p:spPr>
        <p:txBody>
          <a:bodyPr/>
          <a:lstStyle/>
          <a:p>
            <a:pPr hangingPunct="0">
              <a:spcAft>
                <a:spcPts val="0"/>
              </a:spcAft>
              <a:tabLst>
                <a:tab pos="4050665" algn="l"/>
                <a:tab pos="729107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good way to make your friend think you are the right person to talk with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068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you can give advice when your friend asks for it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可知，当你的朋友要求时，你可以给出建议。故填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your friend asks for it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272128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When your friend asks for it</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2236155"/>
            <a:ext cx="11485848" cy="1200329"/>
          </a:xfrm>
        </p:spPr>
        <p:txBody>
          <a:bodyPr/>
          <a:lstStyle/>
          <a:p>
            <a:pPr hangingPunct="0">
              <a:spcAft>
                <a:spcPts val="0"/>
              </a:spcAft>
              <a:tabLst>
                <a:tab pos="4050665" algn="l"/>
                <a:tab pos="729107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time to give advice according to this passage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75423" y="3068776"/>
            <a:ext cx="11485848" cy="646331"/>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成为</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一个优秀的倾听者永远不会太晚。</a:t>
            </a:r>
            <a:endParaRPr lang="zh-CN" altLang="en-US" dirty="0"/>
          </a:p>
        </p:txBody>
      </p:sp>
      <p:sp>
        <p:nvSpPr>
          <p:cNvPr id="8" name="内容占位符 1"/>
          <p:cNvSpPr txBox="1"/>
          <p:nvPr/>
        </p:nvSpPr>
        <p:spPr bwMode="auto">
          <a:xfrm>
            <a:off x="375423" y="3594898"/>
            <a:ext cx="11485848" cy="1200329"/>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latin typeface="Times New Roman" panose="02020603050405020304" pitchFamily="18" charset="0"/>
                <a:ea typeface="宋体" panose="02010600030101010101" pitchFamily="2" charset="-122"/>
              </a:rPr>
              <a:t>              “never too </a:t>
            </a:r>
            <a:r>
              <a:rPr lang="en-US" altLang="zh-CN" b="1" dirty="0" smtClean="0">
                <a:latin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 to </a:t>
            </a:r>
            <a:r>
              <a:rPr lang="en-US" altLang="zh-CN" b="1" dirty="0" smtClean="0">
                <a:latin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固定句型，意为</a:t>
            </a:r>
            <a:r>
              <a:rPr lang="en-US" altLang="zh-CN" b="1" dirty="0" smtClean="0">
                <a:latin typeface="+mn-ea"/>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再</a:t>
            </a:r>
            <a:r>
              <a:rPr lang="en-US" altLang="zh-CN" b="1" dirty="0" smtClean="0">
                <a:latin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也可以</a:t>
            </a:r>
            <a:r>
              <a:rPr lang="en-US" altLang="zh-CN" b="1" dirty="0" smtClean="0">
                <a:latin typeface="宋体" panose="02010600030101010101" pitchFamily="2" charset="-122"/>
                <a:cs typeface="Times New Roman" panose="02020603050405020304" pitchFamily="18" charset="0"/>
              </a:rPr>
              <a:t>……</a:t>
            </a:r>
            <a:r>
              <a:rPr lang="en-US" altLang="zh-CN" b="1" dirty="0" smtClean="0">
                <a:latin typeface="+mn-ea"/>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it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是形式主语，后面的动词不定式是真正的主语。</a:t>
            </a:r>
            <a:endParaRPr lang="zh-CN" altLang="en-US" dirty="0"/>
          </a:p>
        </p:txBody>
      </p:sp>
      <p:sp>
        <p:nvSpPr>
          <p:cNvPr id="3" name="内容占位符 1"/>
          <p:cNvSpPr txBox="1"/>
          <p:nvPr/>
        </p:nvSpPr>
        <p:spPr bwMode="auto">
          <a:xfrm>
            <a:off x="358630" y="2259728"/>
            <a:ext cx="11485848" cy="853247"/>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endParaRPr lang="en-US" altLang="zh-CN" sz="1200" b="1" dirty="0" smtClean="0">
              <a:latin typeface="Times New Roman" panose="02020603050405020304" pitchFamily="18" charset="0"/>
              <a:ea typeface="宋体" panose="02010600030101010101" pitchFamily="2" charset="-122"/>
            </a:endParaRPr>
          </a:p>
          <a:p>
            <a:pPr eaLnBrk="1">
              <a:spcAft>
                <a:spcPts val="0"/>
              </a:spcAft>
            </a:pPr>
            <a:r>
              <a:rPr lang="en-US" altLang="zh-CN" b="1" dirty="0" smtClean="0">
                <a:latin typeface="Times New Roman" panose="02020603050405020304" pitchFamily="18" charset="0"/>
                <a:ea typeface="宋体" panose="02010600030101010101" pitchFamily="2" charset="-122"/>
              </a:rPr>
              <a:t>It’s </a:t>
            </a:r>
            <a:r>
              <a:rPr lang="en-US" altLang="zh-CN" b="1" dirty="0">
                <a:latin typeface="Times New Roman" panose="02020603050405020304" pitchFamily="18" charset="0"/>
                <a:ea typeface="宋体" panose="02010600030101010101" pitchFamily="2" charset="-122"/>
              </a:rPr>
              <a:t>never too late to become a good listener</a:t>
            </a:r>
            <a:r>
              <a:rPr lang="en-US" altLang="zh-CN" b="1" dirty="0">
                <a:latin typeface="宋体" panose="02010600030101010101" pitchFamily="2" charset="-122"/>
                <a:cs typeface="Times New Roman" panose="02020603050405020304" pitchFamily="18" charset="0"/>
              </a:rPr>
              <a:t>.</a:t>
            </a:r>
            <a:endParaRPr lang="en-US" altLang="zh-CN" b="1" dirty="0" smtClean="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2167645"/>
            <a:ext cx="1897946" cy="430129"/>
          </a:xfrm>
          <a:prstGeom prst="rect">
            <a:avLst/>
          </a:prstGeom>
        </p:spPr>
      </p:pic>
      <p:pic>
        <p:nvPicPr>
          <p:cNvPr id="5" name="译文.eps" descr="id:2147486824;FounderCES"/>
          <p:cNvPicPr/>
          <p:nvPr/>
        </p:nvPicPr>
        <p:blipFill>
          <a:blip r:embed="rId2"/>
          <a:stretch>
            <a:fillRect/>
          </a:stretch>
        </p:blipFill>
        <p:spPr>
          <a:xfrm>
            <a:off x="375423" y="3254781"/>
            <a:ext cx="932180" cy="287655"/>
          </a:xfrm>
          <a:prstGeom prst="rect">
            <a:avLst/>
          </a:prstGeom>
        </p:spPr>
      </p:pic>
      <p:pic>
        <p:nvPicPr>
          <p:cNvPr id="6" name="分析.eps" descr="id:2147486831;FounderCES"/>
          <p:cNvPicPr/>
          <p:nvPr/>
        </p:nvPicPr>
        <p:blipFill>
          <a:blip r:embed="rId3"/>
          <a:stretch>
            <a:fillRect/>
          </a:stretch>
        </p:blipFill>
        <p:spPr>
          <a:xfrm>
            <a:off x="375423" y="3841940"/>
            <a:ext cx="932180" cy="28765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3031</Words>
  <Application>WPS 演示</Application>
  <PresentationFormat>自定义</PresentationFormat>
  <Paragraphs>55</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461</cp:revision>
  <dcterms:created xsi:type="dcterms:W3CDTF">2020-11-06T05:24:00Z</dcterms:created>
  <dcterms:modified xsi:type="dcterms:W3CDTF">2025-09-17T04:46:49Z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